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63" r:id="rId4"/>
    <p:sldId id="260" r:id="rId5"/>
    <p:sldId id="258" r:id="rId6"/>
    <p:sldId id="259" r:id="rId7"/>
    <p:sldId id="261" r:id="rId8"/>
    <p:sldId id="262" r:id="rId9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 varScale="1">
        <p:scale>
          <a:sx n="126" d="100"/>
          <a:sy n="126" d="100"/>
        </p:scale>
        <p:origin x="-119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323B97-47FD-4012-A31D-8E742BF0B9F2}" type="datetimeFigureOut">
              <a:rPr lang="de-DE" smtClean="0"/>
              <a:t>01.09.2025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A4E72B-E78E-43C4-B22F-2D87DE6D427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469019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4E72B-E78E-43C4-B22F-2D87DE6D4272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56316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el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22" name="Untertitel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153D8E-15F3-4B2E-ADBC-0C573B398F7B}" type="datetimeFigureOut">
              <a:rPr lang="de-DE" smtClean="0"/>
              <a:t>01.09.2025</a:t>
            </a:fld>
            <a:endParaRPr lang="de-DE"/>
          </a:p>
        </p:txBody>
      </p:sp>
      <p:sp>
        <p:nvSpPr>
          <p:cNvPr id="20" name="Fußzeilenplatzhalt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177510-8C99-408F-AFE4-BF01727EFE47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Ellipse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153D8E-15F3-4B2E-ADBC-0C573B398F7B}" type="datetimeFigureOut">
              <a:rPr lang="de-DE" smtClean="0"/>
              <a:t>01.09.2025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177510-8C99-408F-AFE4-BF01727EFE47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153D8E-15F3-4B2E-ADBC-0C573B398F7B}" type="datetimeFigureOut">
              <a:rPr lang="de-DE" smtClean="0"/>
              <a:t>01.09.2025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177510-8C99-408F-AFE4-BF01727EFE47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153D8E-15F3-4B2E-ADBC-0C573B398F7B}" type="datetimeFigureOut">
              <a:rPr lang="de-DE" smtClean="0"/>
              <a:t>01.09.2025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177510-8C99-408F-AFE4-BF01727EFE47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153D8E-15F3-4B2E-ADBC-0C573B398F7B}" type="datetimeFigureOut">
              <a:rPr lang="de-DE" smtClean="0"/>
              <a:t>01.09.2025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177510-8C99-408F-AFE4-BF01727EFE47}" type="slidenum">
              <a:rPr lang="de-DE" smtClean="0"/>
              <a:t>‹Nr.›</a:t>
            </a:fld>
            <a:endParaRPr lang="de-DE"/>
          </a:p>
        </p:txBody>
      </p:sp>
      <p:sp>
        <p:nvSpPr>
          <p:cNvPr id="10" name="Rechtec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lipse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153D8E-15F3-4B2E-ADBC-0C573B398F7B}" type="datetimeFigureOut">
              <a:rPr lang="de-DE" smtClean="0"/>
              <a:t>01.09.2025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177510-8C99-408F-AFE4-BF01727EFE47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153D8E-15F3-4B2E-ADBC-0C573B398F7B}" type="datetimeFigureOut">
              <a:rPr lang="de-DE" smtClean="0"/>
              <a:t>01.09.2025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177510-8C99-408F-AFE4-BF01727EFE47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153D8E-15F3-4B2E-ADBC-0C573B398F7B}" type="datetimeFigureOut">
              <a:rPr lang="de-DE" smtClean="0"/>
              <a:t>01.09.2025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177510-8C99-408F-AFE4-BF01727EFE47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153D8E-15F3-4B2E-ADBC-0C573B398F7B}" type="datetimeFigureOut">
              <a:rPr lang="de-DE" smtClean="0"/>
              <a:t>01.09.2025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177510-8C99-408F-AFE4-BF01727EFE47}" type="slidenum">
              <a:rPr lang="de-DE" smtClean="0"/>
              <a:t>‹Nr.›</a:t>
            </a:fld>
            <a:endParaRPr lang="de-DE"/>
          </a:p>
        </p:txBody>
      </p:sp>
      <p:sp>
        <p:nvSpPr>
          <p:cNvPr id="6" name="Rechtec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153D8E-15F3-4B2E-ADBC-0C573B398F7B}" type="datetimeFigureOut">
              <a:rPr lang="de-DE" smtClean="0"/>
              <a:t>01.09.2025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177510-8C99-408F-AFE4-BF01727EFE47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0153D8E-15F3-4B2E-ADBC-0C573B398F7B}" type="datetimeFigureOut">
              <a:rPr lang="de-DE" smtClean="0"/>
              <a:t>01.09.2025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177510-8C99-408F-AFE4-BF01727EFE47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Rechtec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  <p:sp>
        <p:nvSpPr>
          <p:cNvPr id="9" name="Flussdiagramm: Proz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ussdiagramm: Proz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reis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lipse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ad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htec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elplatzhalt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Textplatzhalt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24" name="Datumsplatzhalt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0153D8E-15F3-4B2E-ADBC-0C573B398F7B}" type="datetimeFigureOut">
              <a:rPr lang="de-DE" smtClean="0"/>
              <a:t>01.09.2025</a:t>
            </a:fld>
            <a:endParaRPr lang="de-DE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de-DE"/>
          </a:p>
        </p:txBody>
      </p:sp>
      <p:sp>
        <p:nvSpPr>
          <p:cNvPr id="22" name="Foliennummernplatzhalt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7177510-8C99-408F-AFE4-BF01727EFE47}" type="slidenum">
              <a:rPr lang="de-DE" smtClean="0"/>
              <a:t>‹Nr.›</a:t>
            </a:fld>
            <a:endParaRPr lang="de-DE"/>
          </a:p>
        </p:txBody>
      </p:sp>
      <p:sp>
        <p:nvSpPr>
          <p:cNvPr id="15" name="Rechtec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4013" y="1412776"/>
            <a:ext cx="5189262" cy="5189262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259632" y="548680"/>
            <a:ext cx="7416824" cy="1111670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de-DE" sz="6000" b="1" dirty="0" smtClean="0">
                <a:solidFill>
                  <a:schemeClr val="accent2">
                    <a:lumMod val="75000"/>
                  </a:schemeClr>
                </a:solidFill>
              </a:rPr>
              <a:t>	Campusmodell</a:t>
            </a:r>
            <a:endParaRPr lang="de-DE" sz="60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6665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Was ist das DSD?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DSD </a:t>
            </a:r>
            <a:r>
              <a:rPr lang="de-DE" dirty="0"/>
              <a:t>heißt Deutsches Sprachdiplom </a:t>
            </a:r>
            <a:endParaRPr lang="de-DE" dirty="0" smtClean="0"/>
          </a:p>
          <a:p>
            <a:r>
              <a:rPr lang="de-DE" dirty="0" smtClean="0"/>
              <a:t>Es wird nach Bestehen aller vier Prüfungsteile auf dem B1-Niveau verliehen</a:t>
            </a:r>
          </a:p>
          <a:p>
            <a:r>
              <a:rPr lang="de-DE" dirty="0" smtClean="0"/>
              <a:t>Es kann auch ein Zertifikat auf A2-Niveau erworben werden</a:t>
            </a:r>
          </a:p>
          <a:p>
            <a:r>
              <a:rPr lang="de-DE" dirty="0" smtClean="0"/>
              <a:t>Es orientiert </a:t>
            </a:r>
            <a:r>
              <a:rPr lang="de-DE" dirty="0"/>
              <a:t>sich am Gemeinsamen europäischen Referenzrahmen für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/>
              <a:t>Sprachen (</a:t>
            </a:r>
            <a:r>
              <a:rPr lang="de-DE" dirty="0" err="1"/>
              <a:t>GeR</a:t>
            </a:r>
            <a:r>
              <a:rPr lang="de-DE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313340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Gemeinsamer europäischer Referenzrahmen</a:t>
            </a:r>
            <a:endParaRPr lang="de-DE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692" t="33385" r="31815" b="16415"/>
          <a:stretch/>
        </p:blipFill>
        <p:spPr bwMode="auto">
          <a:xfrm>
            <a:off x="1763688" y="1556792"/>
            <a:ext cx="5668421" cy="4503317"/>
          </a:xfrm>
          <a:prstGeom prst="rect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</p:pic>
    </p:spTree>
    <p:extLst>
      <p:ext uri="{BB962C8B-B14F-4D97-AF65-F5344CB8AC3E}">
        <p14:creationId xmlns:p14="http://schemas.microsoft.com/office/powerpoint/2010/main" val="705350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Inhalt der Prüfung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Die DSD-Prüfung besteht aus vier Prüfungsteilen, davon sind drei Teile </a:t>
            </a:r>
            <a:r>
              <a:rPr lang="de-DE" b="1" dirty="0" smtClean="0"/>
              <a:t>schriftlich</a:t>
            </a:r>
          </a:p>
          <a:p>
            <a:r>
              <a:rPr lang="de-DE" dirty="0" smtClean="0"/>
              <a:t>Der vierte Prüfungsteil ist </a:t>
            </a:r>
            <a:r>
              <a:rPr lang="de-DE" b="1" dirty="0" smtClean="0"/>
              <a:t>mündlich</a:t>
            </a:r>
          </a:p>
          <a:p>
            <a:r>
              <a:rPr lang="de-DE" dirty="0" smtClean="0"/>
              <a:t>Die vier Kompetenzen Leseverstehen (LV), Hörverstehen (HV),</a:t>
            </a:r>
            <a:br>
              <a:rPr lang="de-DE" dirty="0" smtClean="0"/>
            </a:br>
            <a:r>
              <a:rPr lang="de-DE" dirty="0" smtClean="0"/>
              <a:t>Mündliche Kommunikation (MK) und Schriftliche Kommunikation (SK) werden getestet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66358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Welche Vorteile bietet das DSD?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Es wird in über 50 Ländern anerkannt</a:t>
            </a:r>
          </a:p>
          <a:p>
            <a:r>
              <a:rPr lang="de-DE" dirty="0" smtClean="0"/>
              <a:t>Es ermöglicht den Übergang von der Erstförderung zur Regelklasse </a:t>
            </a:r>
          </a:p>
          <a:p>
            <a:r>
              <a:rPr lang="de-DE" dirty="0" smtClean="0"/>
              <a:t>Es dient als Nachweis der Sprachkenntnisse für Praktika und Ausbildungen</a:t>
            </a:r>
          </a:p>
          <a:p>
            <a:endParaRPr lang="de-DE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18023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Vorbereitung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b="1" dirty="0" smtClean="0"/>
              <a:t>Jeden Mittwoch</a:t>
            </a:r>
            <a:r>
              <a:rPr lang="de-DE" dirty="0" smtClean="0"/>
              <a:t> findet ein gemeinsames   DSD-Training im Zeitraum von 14 Uhr bis 15:30 Uhr statt.</a:t>
            </a:r>
          </a:p>
          <a:p>
            <a:r>
              <a:rPr lang="de-DE" dirty="0" smtClean="0"/>
              <a:t>Alle Schülerinnen und Schüler werden in den Räumlichkeiten der RSN unterrichtet</a:t>
            </a:r>
          </a:p>
          <a:p>
            <a:r>
              <a:rPr lang="de-DE" dirty="0" smtClean="0"/>
              <a:t>Die Beauftragten aller drei Schulen arbeiten kooperativ zusammen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93301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Termine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01. November: 	Anmeldebeginn </a:t>
            </a:r>
          </a:p>
          <a:p>
            <a:r>
              <a:rPr lang="de-DE" dirty="0" smtClean="0"/>
              <a:t>09. Januar: 		Anmeldeschluss </a:t>
            </a:r>
          </a:p>
          <a:p>
            <a:r>
              <a:rPr lang="de-DE" dirty="0" smtClean="0"/>
              <a:t>10. März: 		Schriftliche Prüfungen</a:t>
            </a:r>
          </a:p>
          <a:p>
            <a:r>
              <a:rPr lang="de-DE" dirty="0" smtClean="0"/>
              <a:t>Bis zum 10. April:	Termin für die 						mündliche Prüfung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54487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Ansprechpartner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2800" dirty="0" smtClean="0"/>
              <a:t>Beate Bergmann - DSD-Begleiterin </a:t>
            </a:r>
          </a:p>
          <a:p>
            <a:r>
              <a:rPr lang="de-DE" sz="2800" dirty="0" smtClean="0"/>
              <a:t>Michael Backs	- DSD-Prüfungsbeauftragter</a:t>
            </a:r>
          </a:p>
          <a:p>
            <a:r>
              <a:rPr lang="de-DE" sz="2800" dirty="0" smtClean="0"/>
              <a:t>Lina </a:t>
            </a:r>
            <a:r>
              <a:rPr lang="de-DE" sz="2800" dirty="0" err="1" smtClean="0"/>
              <a:t>Heveling</a:t>
            </a:r>
            <a:r>
              <a:rPr lang="de-DE" sz="2800" dirty="0" smtClean="0"/>
              <a:t> – </a:t>
            </a:r>
            <a:r>
              <a:rPr lang="de-DE" sz="2800" dirty="0" err="1" smtClean="0"/>
              <a:t>Bewerterin</a:t>
            </a:r>
            <a:r>
              <a:rPr lang="de-DE" sz="2800" dirty="0" smtClean="0"/>
              <a:t> </a:t>
            </a:r>
          </a:p>
          <a:p>
            <a:r>
              <a:rPr lang="de-DE" sz="2800" dirty="0" smtClean="0"/>
              <a:t>Franziska Klatt – Beauftragte des IKG</a:t>
            </a:r>
          </a:p>
          <a:p>
            <a:r>
              <a:rPr lang="de-DE" sz="2800" dirty="0" smtClean="0"/>
              <a:t>Kai Stenzel – Beauftragter der RSS</a:t>
            </a:r>
          </a:p>
          <a:p>
            <a:pPr marL="82296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97480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yad">
  <a:themeElements>
    <a:clrScheme name="Nyad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Nyad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Nyad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0</TotalTime>
  <Words>152</Words>
  <Application>Microsoft Office PowerPoint</Application>
  <PresentationFormat>Bildschirmpräsentation (4:3)</PresentationFormat>
  <Paragraphs>31</Paragraphs>
  <Slides>8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9" baseType="lpstr">
      <vt:lpstr>Nyad</vt:lpstr>
      <vt:lpstr> Campusmodell</vt:lpstr>
      <vt:lpstr>Was ist das DSD?</vt:lpstr>
      <vt:lpstr>Gemeinsamer europäischer Referenzrahmen</vt:lpstr>
      <vt:lpstr>Inhalt der Prüfung</vt:lpstr>
      <vt:lpstr>Welche Vorteile bietet das DSD?</vt:lpstr>
      <vt:lpstr>Vorbereitung </vt:lpstr>
      <vt:lpstr>Termine </vt:lpstr>
      <vt:lpstr>Ansprechpartner</vt:lpstr>
    </vt:vector>
  </TitlesOfParts>
  <Company>MNS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Campusmodell</dc:title>
  <dc:creator>user</dc:creator>
  <cp:lastModifiedBy>user</cp:lastModifiedBy>
  <cp:revision>10</cp:revision>
  <dcterms:created xsi:type="dcterms:W3CDTF">2025-09-01T11:32:36Z</dcterms:created>
  <dcterms:modified xsi:type="dcterms:W3CDTF">2025-09-01T13:30:24Z</dcterms:modified>
</cp:coreProperties>
</file>